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72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2D5EE0-D178-4EFC-820C-9ED12C98A19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8C32BFD-BDE7-4A9A-8779-84F2553995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82000" cy="3810000"/>
          </a:xfrm>
        </p:spPr>
        <p:txBody>
          <a:bodyPr>
            <a:normAutofit/>
          </a:bodyPr>
          <a:lstStyle/>
          <a:p>
            <a:pPr algn="ctr"/>
            <a:r>
              <a:rPr lang="en-US" sz="4000" b="1" cap="none" dirty="0" smtClean="0"/>
              <a:t>Capital Market  Disclosure Guidelines For The Public Offer Of Securities For The Small And Medium Enterprises </a:t>
            </a:r>
            <a:endParaRPr lang="en-US" sz="40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324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Presented by Jackie Nankunda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3797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Working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Capital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Directors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the Issuer shall give an opinion on the adequacy of working capital for at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months immediately following the share offering, and the auditors of the issuer shall confirm in writing the adequacy of that capital</a:t>
            </a:r>
          </a:p>
        </p:txBody>
      </p:sp>
    </p:spTree>
    <p:extLst>
      <p:ext uri="{BB962C8B-B14F-4D97-AF65-F5344CB8AC3E}">
        <p14:creationId xmlns:p14="http://schemas.microsoft.com/office/powerpoint/2010/main" val="880279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26720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500" b="1" dirty="0">
                <a:latin typeface="Arial" pitchFamily="34" charset="0"/>
                <a:cs typeface="Arial" pitchFamily="34" charset="0"/>
              </a:rPr>
              <a:t>Shareholders lock-in period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issuer must ensure that the existing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shareholders shall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give an undertaking in terms agreeable to the Authority and the Securities Exchange restricting the sale of part or the whole of their shareholding before the expiry of a period of twenty four (24) months following listing and such undertaking shall be disclosed in the listing statement.</a:t>
            </a:r>
          </a:p>
        </p:txBody>
      </p:sp>
    </p:spTree>
    <p:extLst>
      <p:ext uri="{BB962C8B-B14F-4D97-AF65-F5344CB8AC3E}">
        <p14:creationId xmlns:p14="http://schemas.microsoft.com/office/powerpoint/2010/main" val="34999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600201"/>
            <a:ext cx="7911352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/>
              <a:t>Central Securities Depository</a:t>
            </a:r>
          </a:p>
          <a:p>
            <a:pPr marL="0" indent="0"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All issued shares must be deposited at a Central Securities Depository established under the law N° 26/2010 OF 28/05/2010 Governing the Holding and Circulation of Securities in Rwanda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Auditor</a:t>
            </a:r>
          </a:p>
          <a:p>
            <a:pPr marL="0" indent="0"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issuer must appoint an independent auditor to carry out the audit of its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147686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0"/>
            <a:ext cx="7987553" cy="449579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b="1" dirty="0" smtClean="0"/>
              <a:t>Issuer </a:t>
            </a:r>
            <a:r>
              <a:rPr lang="en-US" sz="2800" b="1" dirty="0"/>
              <a:t>to publish </a:t>
            </a:r>
            <a:r>
              <a:rPr lang="en-US" sz="2800" b="1" dirty="0" smtClean="0"/>
              <a:t>prospectus</a:t>
            </a:r>
          </a:p>
          <a:p>
            <a:pPr marL="0" indent="0" algn="just">
              <a:buNone/>
            </a:pPr>
            <a:r>
              <a:rPr lang="en-US" sz="2800" dirty="0" smtClean="0"/>
              <a:t>Issuer </a:t>
            </a:r>
            <a:r>
              <a:rPr lang="en-US" sz="2800" dirty="0"/>
              <a:t>must submit a prospectus that has been approved by the </a:t>
            </a:r>
            <a:r>
              <a:rPr lang="en-US" sz="2800" dirty="0" smtClean="0"/>
              <a:t>Authority at </a:t>
            </a:r>
            <a:r>
              <a:rPr lang="en-US" sz="2800" dirty="0"/>
              <a:t>least 7 days before the initial public offering is open for subscription</a:t>
            </a:r>
            <a:r>
              <a:rPr lang="en-US" sz="28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b="1" dirty="0"/>
              <a:t>Approval </a:t>
            </a:r>
            <a:r>
              <a:rPr lang="en-US" sz="2800" b="1" dirty="0" smtClean="0"/>
              <a:t>fees</a:t>
            </a:r>
          </a:p>
          <a:p>
            <a:pPr marL="0" indent="0" algn="just">
              <a:buNone/>
            </a:pPr>
            <a:r>
              <a:rPr lang="en-US" sz="2800" dirty="0"/>
              <a:t>Approval fees shall be 0.025 % of the total offer subject to a minimum of </a:t>
            </a:r>
            <a:r>
              <a:rPr lang="en-US" sz="2800" dirty="0" err="1"/>
              <a:t>Rfw</a:t>
            </a:r>
            <a:r>
              <a:rPr lang="en-US" sz="2800" dirty="0"/>
              <a:t> 500,000</a:t>
            </a:r>
          </a:p>
        </p:txBody>
      </p:sp>
    </p:spTree>
    <p:extLst>
      <p:ext uri="{BB962C8B-B14F-4D97-AF65-F5344CB8AC3E}">
        <p14:creationId xmlns:p14="http://schemas.microsoft.com/office/powerpoint/2010/main" val="3895843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/>
              <a:t>Application </a:t>
            </a:r>
            <a:r>
              <a:rPr lang="en-US" b="1" dirty="0" smtClean="0"/>
              <a:t>and accompanying documents</a:t>
            </a:r>
          </a:p>
          <a:p>
            <a:pPr marL="0" indent="0" algn="just">
              <a:buNone/>
            </a:pPr>
            <a:r>
              <a:rPr lang="en-US" dirty="0"/>
              <a:t>The following documents and information must be submitted by a sponsoring stockbroker along with an application to offer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/>
              <a:t>a) Name of Issuer</a:t>
            </a:r>
          </a:p>
          <a:p>
            <a:pPr marL="0" indent="0" algn="just">
              <a:buNone/>
            </a:pPr>
            <a:r>
              <a:rPr lang="en-US" dirty="0"/>
              <a:t>b) Offer Date</a:t>
            </a:r>
          </a:p>
          <a:p>
            <a:pPr marL="0" indent="0" algn="just">
              <a:buNone/>
            </a:pPr>
            <a:r>
              <a:rPr lang="en-US" dirty="0"/>
              <a:t>c) Number and description of securities</a:t>
            </a:r>
          </a:p>
          <a:p>
            <a:pPr marL="0" indent="0" algn="just">
              <a:buNone/>
            </a:pPr>
            <a:r>
              <a:rPr lang="en-US" dirty="0"/>
              <a:t>d) Issue Price</a:t>
            </a:r>
          </a:p>
          <a:p>
            <a:pPr marL="0" indent="0" algn="just">
              <a:buNone/>
            </a:pPr>
            <a:r>
              <a:rPr lang="en-US" dirty="0"/>
              <a:t>e) A certified extract of the Board minutes authorizing the application to offer and list on the RSE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5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03860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Completed and signed offer Agreement</a:t>
            </a:r>
          </a:p>
          <a:p>
            <a:pPr marL="0" indent="0"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g) Evidence that the issuer and securities have been filed with the RSE</a:t>
            </a:r>
          </a:p>
          <a:p>
            <a:pPr marL="0" indent="0"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h) Certified copy of the issuer’s Memorandum and Articles of Association</a:t>
            </a:r>
          </a:p>
          <a:p>
            <a:pPr marL="0" indent="0" algn="just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Certified copies of the incorporation documents</a:t>
            </a:r>
          </a:p>
          <a:p>
            <a:pPr marL="0" indent="0"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j) Copy of audited financial statements for prior three years, where applicable</a:t>
            </a:r>
          </a:p>
          <a:p>
            <a:pPr marL="0" indent="0"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k) Notarized copies of identities and documents of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Directors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All issuers shall be required to comply with the Rwanda Stock Exchange Rules on SME listing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18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48307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1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make it possible for Small and Medium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Enterprises (SMEs) to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raise capital through the capital market.</a:t>
            </a:r>
          </a:p>
        </p:txBody>
      </p:sp>
    </p:spTree>
    <p:extLst>
      <p:ext uri="{BB962C8B-B14F-4D97-AF65-F5344CB8AC3E}">
        <p14:creationId xmlns:p14="http://schemas.microsoft.com/office/powerpoint/2010/main" val="252198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cap="none" dirty="0" smtClean="0"/>
              <a:t>Conditions For Public Offers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Eligibility</a:t>
            </a:r>
          </a:p>
          <a:p>
            <a:pPr marL="0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issuer shall be a public company limited by shares and registered under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law relating to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Companies</a:t>
            </a:r>
          </a:p>
          <a:p>
            <a:pPr marL="0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Capital</a:t>
            </a:r>
          </a:p>
          <a:p>
            <a:pPr marL="0" indent="0"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There is no Capital required </a:t>
            </a:r>
          </a:p>
        </p:txBody>
      </p:sp>
    </p:spTree>
    <p:extLst>
      <p:ext uri="{BB962C8B-B14F-4D97-AF65-F5344CB8AC3E}">
        <p14:creationId xmlns:p14="http://schemas.microsoft.com/office/powerpoint/2010/main" val="191555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itchFamily="34" charset="0"/>
                <a:cs typeface="Arial" pitchFamily="34" charset="0"/>
              </a:rPr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88620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/>
              <a:t>Method </a:t>
            </a:r>
            <a:r>
              <a:rPr lang="en-US" sz="3200" b="1" dirty="0" smtClean="0"/>
              <a:t>of Issue</a:t>
            </a:r>
          </a:p>
          <a:p>
            <a:pPr marL="0" indent="0" algn="just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The issuer will be required to raise capital from the public through an initial public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offering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Transferability</a:t>
            </a:r>
          </a:p>
          <a:p>
            <a:pPr marL="0" indent="0" algn="just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Shares to be listed shall be freely transferable and not subject to any restrictions on marketability or any pre-emptive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rights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120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01444"/>
          </a:xfrm>
        </p:spPr>
        <p:txBody>
          <a:bodyPr/>
          <a:lstStyle/>
          <a:p>
            <a:pPr algn="ctr"/>
            <a:r>
              <a:rPr lang="en-US" b="1" dirty="0"/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0200"/>
            <a:ext cx="7745505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Board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Directors</a:t>
            </a:r>
          </a:p>
          <a:p>
            <a:pPr marL="0" indent="0"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The issuer must have a minimum of three (3) directors, with a least a third of the Board as non- executive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directors</a:t>
            </a:r>
          </a:p>
          <a:p>
            <a:pPr marL="0" indent="0" algn="just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irectors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shall be required to undertake a Directors’ Course recognized by the Authority before the issuer is approved to issue its securities.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8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396240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900" b="1" dirty="0">
                <a:latin typeface="Arial" pitchFamily="34" charset="0"/>
                <a:cs typeface="Arial" pitchFamily="34" charset="0"/>
              </a:rPr>
              <a:t>Competence and suitability of directors and management</a:t>
            </a: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directors and senior management of an applicant must collectively have appropriate expertise and experience of at least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1year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for the governance and management of the applicant’s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business</a:t>
            </a: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such expertise and experience must be disclosed in any issuing particulars prepared by the applicant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2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7745505" cy="4144962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/>
              <a:t>issuer </a:t>
            </a:r>
            <a:r>
              <a:rPr lang="en-US" sz="3200" dirty="0"/>
              <a:t>shall ensure continued retention of qualified management during listing and no change of management for a period of </a:t>
            </a:r>
            <a:r>
              <a:rPr lang="en-US" sz="3200" dirty="0" smtClean="0"/>
              <a:t>12 months following </a:t>
            </a:r>
            <a:r>
              <a:rPr lang="en-US" sz="3200" dirty="0"/>
              <a:t>the listing</a:t>
            </a:r>
          </a:p>
        </p:txBody>
      </p:sp>
    </p:spTree>
    <p:extLst>
      <p:ext uri="{BB962C8B-B14F-4D97-AF65-F5344CB8AC3E}">
        <p14:creationId xmlns:p14="http://schemas.microsoft.com/office/powerpoint/2010/main" val="186236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For </a:t>
            </a:r>
            <a:r>
              <a:rPr lang="en-US" sz="2800" dirty="0"/>
              <a:t>a period of at least </a:t>
            </a:r>
            <a:r>
              <a:rPr lang="en-US" sz="2800" dirty="0" smtClean="0"/>
              <a:t>2 </a:t>
            </a:r>
            <a:r>
              <a:rPr lang="en-US" sz="2800" dirty="0"/>
              <a:t>years prior to the date of the application, the issuer shall ensure that, there has not been</a:t>
            </a:r>
            <a:r>
              <a:rPr lang="en-US" sz="2800" dirty="0" smtClean="0"/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/>
              <a:t>Any petition under bankruptcy or insolvency laws in any jurisdiction </a:t>
            </a:r>
            <a:r>
              <a:rPr lang="en-US" sz="2800" dirty="0" smtClean="0"/>
              <a:t>pending against </a:t>
            </a:r>
            <a:r>
              <a:rPr lang="en-US" sz="2800" dirty="0"/>
              <a:t>any director (for individuals any winding- up petition pending or threatened against it (for corporate bodies)</a:t>
            </a:r>
          </a:p>
        </p:txBody>
      </p:sp>
    </p:spTree>
    <p:extLst>
      <p:ext uri="{BB962C8B-B14F-4D97-AF65-F5344CB8AC3E}">
        <p14:creationId xmlns:p14="http://schemas.microsoft.com/office/powerpoint/2010/main" val="165479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495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criminal proceedings in which the director was convicted of fraud or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criminal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offence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ruling of a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competent court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or any government body in any jurisdiction, that permanently or temporarily prohibits such director from acting as an investment advisor or as a director or employee </a:t>
            </a:r>
          </a:p>
        </p:txBody>
      </p:sp>
    </p:spTree>
    <p:extLst>
      <p:ext uri="{BB962C8B-B14F-4D97-AF65-F5344CB8AC3E}">
        <p14:creationId xmlns:p14="http://schemas.microsoft.com/office/powerpoint/2010/main" val="240090885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2083</TotalTime>
  <Words>700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 Pop</vt:lpstr>
      <vt:lpstr>Capital Market  Disclosure Guidelines For The Public Offer Of Securities For The Small And Medium Enterprises </vt:lpstr>
      <vt:lpstr>Purpose </vt:lpstr>
      <vt:lpstr>Conditions For Public Offers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MARKET/ ALTERNATIVE SEGMENT GUIDELINES FOR THE PUBLIC OFFER OF SECURITIES FOR THE SMALL AND MEDIUM ENTERPRISES</dc:title>
  <dc:creator>Jackie Nankunda</dc:creator>
  <cp:lastModifiedBy>Emmanuel Mugiraneza</cp:lastModifiedBy>
  <cp:revision>20</cp:revision>
  <cp:lastPrinted>2014-11-20T07:52:00Z</cp:lastPrinted>
  <dcterms:created xsi:type="dcterms:W3CDTF">2013-03-15T06:36:43Z</dcterms:created>
  <dcterms:modified xsi:type="dcterms:W3CDTF">2014-11-20T15:18:28Z</dcterms:modified>
</cp:coreProperties>
</file>